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60" r:id="rId2"/>
    <p:sldId id="256" r:id="rId3"/>
    <p:sldId id="257" r:id="rId4"/>
    <p:sldId id="258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E8DA962-2E04-432F-8401-62C16DB8DDA1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3685D32-6629-4A5D-A1F0-8350DF3D6C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r>
              <a:rPr lang="ru-RU" sz="3600" dirty="0"/>
              <a:t>Алгебра - не что иное как записанная</a:t>
            </a:r>
            <a:br>
              <a:rPr lang="ru-RU" sz="3600" dirty="0"/>
            </a:br>
            <a:r>
              <a:rPr lang="ru-RU" sz="3600" dirty="0"/>
              <a:t>в символах геометрия,</a:t>
            </a:r>
            <a:br>
              <a:rPr lang="ru-RU" sz="3600" dirty="0"/>
            </a:br>
            <a:r>
              <a:rPr lang="ru-RU" sz="3600" dirty="0"/>
              <a:t>а геометрия - это просто алгебра,</a:t>
            </a:r>
            <a:br>
              <a:rPr lang="ru-RU" sz="3600" dirty="0"/>
            </a:br>
            <a:r>
              <a:rPr lang="ru-RU" sz="3600" dirty="0"/>
              <a:t>воплощенная в фигурах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Софий </a:t>
            </a:r>
            <a:r>
              <a:rPr lang="ru-RU" sz="3600" dirty="0" err="1" smtClean="0"/>
              <a:t>Жермен</a:t>
            </a:r>
            <a:r>
              <a:rPr lang="ru-RU" sz="3600" dirty="0" smtClean="0"/>
              <a:t> (1776-1831)</a:t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89342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00240"/>
            <a:ext cx="4243390" cy="3012936"/>
          </a:xfrm>
        </p:spPr>
        <p:txBody>
          <a:bodyPr/>
          <a:lstStyle/>
          <a:p>
            <a:r>
              <a:rPr lang="ru-RU" dirty="0" smtClean="0"/>
              <a:t>Тема урока:</a:t>
            </a:r>
            <a:br>
              <a:rPr lang="ru-RU" dirty="0" smtClean="0"/>
            </a:br>
            <a:r>
              <a:rPr lang="ru-RU" dirty="0" smtClean="0"/>
              <a:t>Применение метода координат к решению задач.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18211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07" r="130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22122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07" r="130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407858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51520" y="332656"/>
                <a:ext cx="8712968" cy="6048672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3600" dirty="0" smtClean="0">
                    <a:latin typeface="Cambria Math"/>
                    <a:ea typeface="Cambria Math"/>
                  </a:rPr>
                  <a:t/>
                </a:r>
                <a:r>
                  <a:rPr lang="ru-RU" sz="4400" dirty="0" smtClean="0">
                    <a:latin typeface="Cambria Math"/>
                    <a:ea typeface="Cambria Math"/>
                  </a:rPr>
                  <a:t>а</a:t>
                </a:r>
                <a:r>
                  <a:rPr lang="ru-RU" sz="4400" dirty="0" smtClean="0">
                    <a:latin typeface="Cambria Math"/>
                    <a:ea typeface="Cambria Math"/>
                  </a:rPr>
                  <a:t/>
                </a:r>
                <a:r>
                  <a:rPr lang="en-US" sz="4400" dirty="0" smtClean="0">
                    <a:latin typeface="Cambria Math"/>
                    <a:ea typeface="Cambria Math"/>
                  </a:rPr>
                  <a:t/>
                </a:r>
                <a:r>
                  <a:rPr lang="ru-RU" sz="4400" dirty="0" smtClean="0">
                    <a:latin typeface="Cambria Math"/>
                    <a:ea typeface="Cambria Math"/>
                  </a:rPr>
                  <a:t>{ х1; у1}            </a:t>
                </a:r>
                <a:r>
                  <a:rPr lang="en-US" sz="4400" dirty="0" smtClean="0">
                    <a:latin typeface="Cambria Math"/>
                    <a:ea typeface="Cambria Math"/>
                  </a:rPr>
                  <a:t>b</a:t>
                </a:r>
                <a:r>
                  <a:rPr lang="ru-RU" sz="4400" dirty="0" smtClean="0">
                    <a:latin typeface="Cambria Math"/>
                    <a:ea typeface="Cambria Math"/>
                  </a:rPr>
                  <a:t> { х2; у2}</a:t>
                </a:r>
                <a:br>
                  <a:rPr lang="ru-RU" sz="4400" dirty="0" smtClean="0">
                    <a:latin typeface="Cambria Math"/>
                    <a:ea typeface="Cambria Math"/>
                  </a:rPr>
                </a:br>
                <a:r>
                  <a:rPr lang="ru-RU" sz="4400" dirty="0" smtClean="0">
                    <a:latin typeface="Cambria Math"/>
                    <a:ea typeface="Cambria Math"/>
                  </a:rPr>
                  <a:t/>
                </a:r>
                <a:br>
                  <a:rPr lang="ru-RU" sz="4400" dirty="0" smtClean="0">
                    <a:latin typeface="Cambria Math"/>
                    <a:ea typeface="Cambria Math"/>
                  </a:rPr>
                </a:br>
                <a:r>
                  <a:rPr lang="ru-RU" sz="4400" dirty="0">
                    <a:latin typeface="Cambria Math"/>
                    <a:ea typeface="Cambria Math"/>
                  </a:rPr>
                  <a:t/>
                </a:r>
                <a:br>
                  <a:rPr lang="ru-RU" sz="4400" dirty="0">
                    <a:latin typeface="Cambria Math"/>
                    <a:ea typeface="Cambria Math"/>
                  </a:rPr>
                </a:br>
                <a:r>
                  <a:rPr lang="ru-RU" sz="4400" i="1" dirty="0" smtClean="0">
                    <a:latin typeface="Cambria Math"/>
                  </a:rPr>
                  <a:t/>
                </a:r>
                <a:br>
                  <a:rPr lang="ru-RU" sz="4400" i="1" dirty="0" smtClean="0">
                    <a:latin typeface="Cambria Math"/>
                  </a:rPr>
                </a:br>
                <a:r>
                  <a:rPr lang="ru-RU" sz="4400" i="1" dirty="0" smtClean="0">
                    <a:latin typeface="Cambria Math"/>
                  </a:rPr>
                  <a:t/>
                </a:r>
                <a:br>
                  <a:rPr lang="ru-RU" sz="4400" i="1" dirty="0" smtClean="0">
                    <a:latin typeface="Cambria Math"/>
                  </a:rPr>
                </a:br>
                <a:r>
                  <a:rPr lang="ru-RU" sz="4400" i="1" dirty="0" smtClean="0">
                    <a:latin typeface="Cambria Math"/>
                  </a:rPr>
                  <a:t/>
                </a:r>
                <a:br>
                  <a:rPr lang="ru-RU" sz="440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r>
                      <a:rPr lang="ru-RU" sz="4400" b="0" i="1" smtClean="0">
                        <a:latin typeface="Cambria Math"/>
                      </a:rPr>
                      <m:t>а</m:t>
                    </m:r>
                    <m:r>
                      <a:rPr lang="en-US" sz="4400" b="0" i="1" smtClean="0">
                        <a:latin typeface="Cambria Math"/>
                      </a:rPr>
                      <m:t>  </m:t>
                    </m:r>
                    <m:r>
                      <a:rPr lang="ru-RU" sz="4400" b="0" i="1" smtClean="0">
                        <a:latin typeface="Cambria Math"/>
                      </a:rPr>
                      <m:t>+ </m:t>
                    </m:r>
                    <m:r>
                      <a:rPr lang="en-US" sz="4400" b="0" i="1" smtClean="0">
                        <a:latin typeface="Cambria Math"/>
                      </a:rPr>
                      <m:t>   </m:t>
                    </m:r>
                    <m:r>
                      <a:rPr lang="en-US" sz="4400" b="0" i="1" smtClean="0">
                        <a:latin typeface="Cambria Math"/>
                      </a:rPr>
                      <m:t>𝑏</m:t>
                    </m:r>
                    <m:r>
                      <a:rPr lang="en-US" sz="4400" b="0" i="1" smtClean="0">
                        <a:latin typeface="Cambria Math"/>
                      </a:rPr>
                      <m:t>    </m:t>
                    </m:r>
                  </m:oMath>
                </a14:m>
                <a:r>
                  <a:rPr lang="ru-RU" sz="4400" dirty="0">
                    <a:latin typeface="Cambria Math"/>
                    <a:ea typeface="Cambria Math"/>
                  </a:rPr>
                  <a:t>={ х1 + х2; у1+ у2</a:t>
                </a:r>
                <a:r>
                  <a:rPr lang="ru-RU" sz="4400" dirty="0" smtClean="0">
                    <a:latin typeface="Cambria Math"/>
                    <a:ea typeface="Cambria Math"/>
                  </a:rPr>
                  <a:t>}</a:t>
                </a:r>
                <a:r>
                  <a:rPr lang="ru-RU" sz="4400" dirty="0"/>
                  <a:t/>
                </a:r>
                <a:br>
                  <a:rPr lang="ru-RU" sz="4400" dirty="0"/>
                </a:br>
                <a:r>
                  <a:rPr lang="en-US" sz="4400" dirty="0" smtClean="0"/>
                  <a:t/>
                </a:r>
                <a:r>
                  <a:rPr lang="ru-RU" sz="4400" dirty="0" smtClean="0">
                    <a:latin typeface="Cambria Math"/>
                    <a:ea typeface="Cambria Math"/>
                  </a:rPr>
                  <a:t/>
                </a:r>
                <a:br>
                  <a:rPr lang="ru-RU" sz="4400" dirty="0" smtClean="0">
                    <a:latin typeface="Cambria Math"/>
                    <a:ea typeface="Cambria Math"/>
                  </a:rPr>
                </a:br>
                <a:endParaRPr lang="ru-RU" sz="4400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332656"/>
                <a:ext cx="8712968" cy="6048672"/>
              </a:xfrm>
              <a:blipFill rotWithShape="1">
                <a:blip r:embed="rId2"/>
                <a:stretch>
                  <a:fillRect l="-350" t="-33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>
            <a:off x="467544" y="476672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72000" y="332656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7544" y="4437112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274284" y="4432564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5345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178698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 smtClean="0">
                    <a:latin typeface="Cambria Math"/>
                    <a:ea typeface="Cambria Math"/>
                  </a:rPr>
                  <a:t/>
                </a:r>
                <a:r>
                  <a:rPr lang="ru-RU" sz="4800" dirty="0">
                    <a:latin typeface="Cambria Math"/>
                    <a:ea typeface="Cambria Math"/>
                  </a:rPr>
                  <a:t>а </a:t>
                </a:r>
                <a:r>
                  <a:rPr lang="en-US" sz="4800" dirty="0">
                    <a:latin typeface="Cambria Math"/>
                    <a:ea typeface="Cambria Math"/>
                  </a:rPr>
                  <a:t/>
                </a:r>
                <a:r>
                  <a:rPr lang="ru-RU" sz="4800" dirty="0">
                    <a:latin typeface="Cambria Math"/>
                    <a:ea typeface="Cambria Math"/>
                  </a:rPr>
                  <a:t>{ х1; у1}            </a:t>
                </a:r>
                <a:r>
                  <a:rPr lang="en-US" sz="4800" dirty="0">
                    <a:latin typeface="Cambria Math"/>
                    <a:ea typeface="Cambria Math"/>
                  </a:rPr>
                  <a:t>b</a:t>
                </a:r>
                <a:r>
                  <a:rPr lang="ru-RU" sz="4800" dirty="0">
                    <a:latin typeface="Cambria Math"/>
                    <a:ea typeface="Cambria Math"/>
                  </a:rPr>
                  <a:t> { х2; у2}</a:t>
                </a:r>
                <a:br>
                  <a:rPr lang="ru-RU" sz="4800" dirty="0">
                    <a:latin typeface="Cambria Math"/>
                    <a:ea typeface="Cambria Math"/>
                  </a:rPr>
                </a:br>
                <a:r>
                  <a:rPr lang="ru-RU" sz="4800" dirty="0">
                    <a:latin typeface="Cambria Math"/>
                    <a:ea typeface="Cambria Math"/>
                  </a:rPr>
                  <a:t/>
                </a:r>
                <a:r>
                  <a:rPr lang="en-US" sz="4800" dirty="0" smtClean="0">
                    <a:latin typeface="Cambria Math"/>
                    <a:ea typeface="Cambria Math"/>
                  </a:rPr>
                  <a:t/>
                </a:r>
                <a:br>
                  <a:rPr lang="en-US" sz="4800" dirty="0" smtClean="0">
                    <a:latin typeface="Cambria Math"/>
                    <a:ea typeface="Cambria Math"/>
                  </a:rPr>
                </a:br>
                <a:r>
                  <a:rPr lang="en-US" sz="4800" dirty="0">
                    <a:latin typeface="Cambria Math"/>
                    <a:ea typeface="Cambria Math"/>
                  </a:rPr>
                  <a:t/>
                </a:r>
                <a:br>
                  <a:rPr lang="en-US" sz="4800" dirty="0">
                    <a:latin typeface="Cambria Math"/>
                    <a:ea typeface="Cambria Math"/>
                  </a:rPr>
                </a:br>
                <a:r>
                  <a:rPr lang="ru-RU" sz="4800" i="1" dirty="0">
                    <a:latin typeface="Cambria Math"/>
                  </a:rPr>
                  <a:t/>
                </a:r>
                <a:br>
                  <a:rPr lang="ru-RU" sz="4800" i="1" dirty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  </m:t>
                    </m:r>
                    <m:r>
                      <a:rPr lang="ru-RU" sz="4800" i="1">
                        <a:latin typeface="Cambria Math"/>
                      </a:rPr>
                      <m:t>а</m:t>
                    </m:r>
                    <m:r>
                      <a:rPr lang="en-US" sz="4800" i="1">
                        <a:latin typeface="Cambria Math"/>
                      </a:rPr>
                      <m:t>  </m:t>
                    </m:r>
                    <m:r>
                      <a:rPr lang="ru-RU" sz="4800" b="0" i="1" smtClean="0">
                        <a:latin typeface="Cambria Math"/>
                      </a:rPr>
                      <m:t>−</m:t>
                    </m:r>
                    <m:r>
                      <a:rPr lang="ru-RU" sz="4800" i="1">
                        <a:latin typeface="Cambria Math"/>
                      </a:rPr>
                      <m:t> </m:t>
                    </m:r>
                    <m:r>
                      <a:rPr lang="en-US" sz="4800" i="1">
                        <a:latin typeface="Cambria Math"/>
                      </a:rPr>
                      <m:t>   </m:t>
                    </m:r>
                    <m:r>
                      <a:rPr lang="en-US" sz="4800" i="1">
                        <a:latin typeface="Cambria Math"/>
                      </a:rPr>
                      <m:t>𝑏</m:t>
                    </m:r>
                    <m:r>
                      <a:rPr lang="en-US" sz="4800" i="1">
                        <a:latin typeface="Cambria Math"/>
                      </a:rPr>
                      <m:t>    </m:t>
                    </m:r>
                  </m:oMath>
                </a14:m>
                <a:r>
                  <a:rPr lang="ru-RU" sz="4800" dirty="0">
                    <a:latin typeface="Cambria Math"/>
                    <a:ea typeface="Cambria Math"/>
                  </a:rPr>
                  <a:t>={ х1 </a:t>
                </a:r>
                <a:r>
                  <a:rPr lang="ru-RU" sz="4800" dirty="0" smtClean="0">
                    <a:latin typeface="Cambria Math"/>
                    <a:ea typeface="Cambria Math"/>
                  </a:rPr>
                  <a:t>- </a:t>
                </a:r>
                <a:r>
                  <a:rPr lang="ru-RU" sz="4800" dirty="0">
                    <a:latin typeface="Cambria Math"/>
                    <a:ea typeface="Cambria Math"/>
                  </a:rPr>
                  <a:t>х2; </a:t>
                </a:r>
                <a:r>
                  <a:rPr lang="ru-RU" sz="4800" dirty="0" smtClean="0">
                    <a:latin typeface="Cambria Math"/>
                    <a:ea typeface="Cambria Math"/>
                  </a:rPr>
                  <a:t>у1-у2</a:t>
                </a:r>
                <a:r>
                  <a:rPr lang="ru-RU" sz="4800" dirty="0">
                    <a:latin typeface="Cambria Math"/>
                    <a:ea typeface="Cambria Math"/>
                  </a:rPr>
                  <a:t>}</a:t>
                </a:r>
                <a:r>
                  <a:rPr lang="ru-RU" sz="4800" dirty="0"/>
                  <a:t/>
                </a:r>
                <a:br>
                  <a:rPr lang="ru-RU" sz="4800" dirty="0"/>
                </a:br>
                <a:r>
                  <a:rPr lang="en-US" sz="4800" dirty="0"/>
                  <a:t/>
                </a:r>
                <a:r>
                  <a:rPr lang="ru-RU" sz="4800" dirty="0">
                    <a:latin typeface="Cambria Math"/>
                    <a:ea typeface="Cambria Math"/>
                  </a:rPr>
                  <a:t/>
                </a:r>
                <a:br>
                  <a:rPr lang="ru-RU" sz="4800" dirty="0">
                    <a:latin typeface="Cambria Math"/>
                    <a:ea typeface="Cambria Math"/>
                  </a:rPr>
                </a:br>
                <a:endParaRPr lang="ru-RU" sz="4800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178698"/>
              </a:xfrm>
              <a:blipFill rotWithShape="1">
                <a:blip r:embed="rId2"/>
                <a:stretch>
                  <a:fillRect l="-20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 стрелкой 2"/>
          <p:cNvCxnSpPr/>
          <p:nvPr/>
        </p:nvCxnSpPr>
        <p:spPr>
          <a:xfrm>
            <a:off x="621726" y="1412776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5076056" y="1268760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827584" y="4293096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699792" y="4293096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79631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r>
              <a:rPr lang="en-US" sz="6600" dirty="0" smtClean="0">
                <a:latin typeface="Cambria Math"/>
                <a:ea typeface="Cambria Math"/>
              </a:rPr>
              <a:t> </a:t>
            </a:r>
            <a:r>
              <a:rPr lang="ru-RU" sz="6600" dirty="0" smtClean="0">
                <a:latin typeface="Cambria Math"/>
                <a:ea typeface="Cambria Math"/>
              </a:rPr>
              <a:t>а { х ; у}</a:t>
            </a:r>
            <a:br>
              <a:rPr lang="ru-RU" sz="6600" dirty="0" smtClean="0">
                <a:latin typeface="Cambria Math"/>
                <a:ea typeface="Cambria Math"/>
              </a:rPr>
            </a:br>
            <a:r>
              <a:rPr lang="ru-RU" sz="6600" dirty="0" smtClean="0">
                <a:latin typeface="Cambria Math"/>
                <a:ea typeface="Cambria Math"/>
              </a:rPr>
              <a:t/>
            </a:r>
            <a:br>
              <a:rPr lang="ru-RU" sz="6600" dirty="0" smtClean="0">
                <a:latin typeface="Cambria Math"/>
                <a:ea typeface="Cambria Math"/>
              </a:rPr>
            </a:br>
            <a:r>
              <a:rPr lang="en-US" sz="6600" dirty="0" smtClean="0">
                <a:latin typeface="Cambria Math"/>
                <a:ea typeface="Cambria Math"/>
              </a:rPr>
              <a:t>k</a:t>
            </a:r>
            <a:r>
              <a:rPr lang="ru-RU" sz="6600" dirty="0" smtClean="0">
                <a:latin typeface="Cambria Math"/>
                <a:ea typeface="Cambria Math"/>
              </a:rPr>
              <a:t> </a:t>
            </a:r>
            <a:r>
              <a:rPr lang="en-US" sz="6600" dirty="0" smtClean="0">
                <a:latin typeface="Cambria Math"/>
                <a:ea typeface="Cambria Math"/>
              </a:rPr>
              <a:t>a= {</a:t>
            </a:r>
            <a:r>
              <a:rPr lang="en-US" sz="6600" dirty="0" err="1" smtClean="0">
                <a:latin typeface="Cambria Math"/>
                <a:ea typeface="Cambria Math"/>
              </a:rPr>
              <a:t>kx</a:t>
            </a:r>
            <a:r>
              <a:rPr lang="en-US" sz="6600" dirty="0" smtClean="0">
                <a:latin typeface="Cambria Math"/>
                <a:ea typeface="Cambria Math"/>
              </a:rPr>
              <a:t> </a:t>
            </a:r>
            <a:r>
              <a:rPr lang="ru-RU" sz="6600" dirty="0" smtClean="0">
                <a:latin typeface="Cambria Math"/>
                <a:ea typeface="Cambria Math"/>
              </a:rPr>
              <a:t>;</a:t>
            </a:r>
            <a:r>
              <a:rPr lang="en-US" sz="6600" dirty="0" smtClean="0">
                <a:latin typeface="Cambria Math"/>
                <a:ea typeface="Cambria Math"/>
              </a:rPr>
              <a:t> </a:t>
            </a:r>
            <a:r>
              <a:rPr lang="en-US" sz="6600" dirty="0" err="1" smtClean="0">
                <a:latin typeface="Cambria Math"/>
                <a:ea typeface="Cambria Math"/>
              </a:rPr>
              <a:t>ky</a:t>
            </a:r>
            <a:r>
              <a:rPr lang="en-US" sz="6600" dirty="0" smtClean="0">
                <a:latin typeface="Cambria Math"/>
                <a:ea typeface="Cambria Math"/>
              </a:rPr>
              <a:t>}</a:t>
            </a:r>
            <a:br>
              <a:rPr lang="en-US" sz="6600" dirty="0" smtClean="0">
                <a:latin typeface="Cambria Math"/>
                <a:ea typeface="Cambria Math"/>
              </a:rPr>
            </a:br>
            <a:r>
              <a:rPr lang="ru-RU" sz="6600" dirty="0" smtClean="0">
                <a:latin typeface="Cambria Math"/>
                <a:ea typeface="Cambria Math"/>
              </a:rPr>
              <a:t/>
            </a:r>
            <a:br>
              <a:rPr lang="ru-RU" sz="6600" dirty="0" smtClean="0">
                <a:latin typeface="Cambria Math"/>
                <a:ea typeface="Cambria Math"/>
              </a:rPr>
            </a:br>
            <a:r>
              <a:rPr lang="ru-RU" dirty="0" smtClean="0">
                <a:latin typeface="Cambria Math"/>
                <a:ea typeface="Cambria Math"/>
              </a:rPr>
              <a:t/>
            </a:r>
            <a:br>
              <a:rPr lang="ru-RU" dirty="0" smtClean="0">
                <a:latin typeface="Cambria Math"/>
                <a:ea typeface="Cambria Math"/>
              </a:rPr>
            </a:b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57554" y="1484784"/>
            <a:ext cx="79208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1043608" y="3501008"/>
            <a:ext cx="61206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2666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А( х1 ; у1)    В( х2 ; у2)</a:t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АВ </a:t>
            </a:r>
            <a:r>
              <a:rPr lang="ru-RU" sz="5400" dirty="0" smtClean="0">
                <a:latin typeface="Cambria Math"/>
                <a:ea typeface="Cambria Math"/>
              </a:rPr>
              <a:t>{ х2- х1 ; у2- у1}</a:t>
            </a:r>
            <a:endParaRPr lang="ru-RU" sz="5400" dirty="0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649435" y="5013176"/>
            <a:ext cx="72008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00969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>
            <a:normAutofit/>
          </a:bodyPr>
          <a:lstStyle/>
          <a:p>
            <a:r>
              <a:rPr lang="ru-RU" sz="4800" dirty="0"/>
              <a:t>А( х1 ; у1)    В( х2 ; у2)</a:t>
            </a:r>
            <a:br>
              <a:rPr lang="ru-RU" sz="4800" dirty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С( х ; у)- середина АВ</a:t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 smtClean="0"/>
              <a:t>х</a:t>
            </a:r>
            <a:r>
              <a:rPr lang="en-US" sz="4800" dirty="0" smtClean="0"/>
              <a:t>= </a:t>
            </a:r>
            <a:r>
              <a:rPr lang="ru-RU" sz="4800" dirty="0" smtClean="0"/>
              <a:t>(х1+х2)</a:t>
            </a:r>
            <a:r>
              <a:rPr lang="ru-RU" sz="4800" dirty="0" smtClean="0">
                <a:latin typeface="Cambria Math"/>
                <a:ea typeface="Cambria Math"/>
              </a:rPr>
              <a:t>⁄2</a:t>
            </a:r>
            <a:br>
              <a:rPr lang="ru-RU" sz="4800" dirty="0" smtClean="0">
                <a:latin typeface="Cambria Math"/>
                <a:ea typeface="Cambria Math"/>
              </a:rPr>
            </a:br>
            <a:r>
              <a:rPr lang="ru-RU" sz="4800" dirty="0" smtClean="0">
                <a:latin typeface="Cambria Math"/>
                <a:ea typeface="Cambria Math"/>
              </a:rPr>
              <a:t>у=(у1+у2)⁄2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749763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914400" y="1412776"/>
                <a:ext cx="8229600" cy="3730426"/>
              </a:xfrm>
            </p:spPr>
            <p:txBody>
              <a:bodyPr/>
              <a:lstStyle/>
              <a:p>
                <a:r>
                  <a:rPr lang="ru-RU" sz="5400" dirty="0" smtClean="0"/>
                  <a:t>а</a:t>
                </a:r>
                <a:r>
                  <a:rPr lang="ru-RU" sz="5400" dirty="0" smtClean="0">
                    <a:latin typeface="Cambria Math"/>
                    <a:ea typeface="Cambria Math"/>
                  </a:rPr>
                  <a:t>{х ; у}</a:t>
                </a:r>
                <a:br>
                  <a:rPr lang="ru-RU" sz="5400" dirty="0" smtClean="0">
                    <a:latin typeface="Cambria Math"/>
                    <a:ea typeface="Cambria Math"/>
                  </a:rPr>
                </a:br>
                <a:r>
                  <a:rPr lang="ru-RU" sz="5400" dirty="0" smtClean="0">
                    <a:latin typeface="Cambria Math"/>
                    <a:ea typeface="Cambria Math"/>
                  </a:rPr>
                  <a:t/>
                </a:r>
                <a:br>
                  <a:rPr lang="ru-RU" sz="5400" dirty="0" smtClean="0">
                    <a:latin typeface="Cambria Math"/>
                    <a:ea typeface="Cambria Math"/>
                  </a:rPr>
                </a:br>
                <a:r>
                  <a:rPr lang="ru-RU" sz="5400" dirty="0" smtClean="0">
                    <a:latin typeface="Cambria Math"/>
                    <a:ea typeface="Cambria Math"/>
                  </a:rPr>
                  <a:t>⃓а⃓=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540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5400" b="0" i="1" smtClean="0">
                            <a:latin typeface="Cambria Math"/>
                            <a:ea typeface="Cambria Math"/>
                          </a:rPr>
                          <m:t>х2+у2</m:t>
                        </m:r>
                      </m:e>
                    </m:rad>
                  </m:oMath>
                </a14:m>
                <a:endParaRPr lang="ru-RU" sz="5400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14400" y="1412776"/>
                <a:ext cx="8229600" cy="3730426"/>
              </a:xfrm>
              <a:blipFill rotWithShape="1">
                <a:blip r:embed="rId2"/>
                <a:stretch>
                  <a:fillRect l="-3926" b="-8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 стрелкой 2"/>
          <p:cNvCxnSpPr/>
          <p:nvPr/>
        </p:nvCxnSpPr>
        <p:spPr>
          <a:xfrm>
            <a:off x="1335801" y="4365104"/>
            <a:ext cx="72008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903784" y="2564904"/>
            <a:ext cx="56768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33058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1124744"/>
                <a:ext cx="8229600" cy="4392488"/>
              </a:xfrm>
            </p:spPr>
            <p:txBody>
              <a:bodyPr>
                <a:normAutofit/>
              </a:bodyPr>
              <a:lstStyle/>
              <a:p>
                <a:r>
                  <a:rPr lang="ru-RU" sz="5400" dirty="0" smtClean="0"/>
                  <a:t>М1(х1; у1)    М2(х2;у2)</a:t>
                </a:r>
                <a:br>
                  <a:rPr lang="ru-RU" sz="5400" dirty="0" smtClean="0"/>
                </a:br>
                <a:r>
                  <a:rPr lang="ru-RU" sz="5400" dirty="0"/>
                  <a:t/>
                </a:r>
                <a:br>
                  <a:rPr lang="ru-RU" sz="5400" dirty="0"/>
                </a:br>
                <a:r>
                  <a:rPr lang="en-US" sz="5400" dirty="0"/>
                  <a:t>d=(</a:t>
                </a:r>
                <a:r>
                  <a:rPr lang="ru-RU" sz="5400" dirty="0"/>
                  <a:t>м1м2)=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5400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5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5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ru-RU" sz="5400" i="1">
                                    <a:latin typeface="Cambria Math"/>
                                  </a:rPr>
                                  <m:t>х2−х1</m:t>
                                </m:r>
                              </m:e>
                            </m:d>
                          </m:e>
                          <m:sup>
                            <m:r>
                              <a:rPr lang="ru-RU" sz="5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5400" i="1">
                            <a:latin typeface="Cambria Math"/>
                            <a:ea typeface="Cambria Math"/>
                          </a:rPr>
                          <m:t>+(у2−у1)²</m:t>
                        </m:r>
                      </m:e>
                    </m:rad>
                  </m:oMath>
                </a14:m>
                <a:endParaRPr lang="ru-RU" sz="5400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1124744"/>
                <a:ext cx="8229600" cy="4392488"/>
              </a:xfrm>
              <a:blipFill rotWithShape="1">
                <a:blip r:embed="rId2"/>
                <a:stretch>
                  <a:fillRect l="-4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 стрелкой 2"/>
          <p:cNvCxnSpPr/>
          <p:nvPr/>
        </p:nvCxnSpPr>
        <p:spPr>
          <a:xfrm>
            <a:off x="1691680" y="3679482"/>
            <a:ext cx="158417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15730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sz="3200" dirty="0"/>
              <a:t>Алгоритм применения метода координат к решению геометрических задач.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2244971"/>
            <a:ext cx="84969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1. Сделать рисунок и записать условие задачи в обычной форме, если это необходимо.</a:t>
            </a:r>
          </a:p>
          <a:p>
            <a:r>
              <a:rPr lang="ru-RU" sz="3200" dirty="0"/>
              <a:t>2. Ввести удобную систему координат.</a:t>
            </a:r>
          </a:p>
          <a:p>
            <a:r>
              <a:rPr lang="ru-RU" sz="3200" dirty="0"/>
              <a:t>3. Записать условие задачи в координатах.</a:t>
            </a:r>
          </a:p>
          <a:p>
            <a:r>
              <a:rPr lang="ru-RU" sz="3200" dirty="0"/>
              <a:t>4. Решить задачу с помощью алгебраических преобразований и вычислений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4285935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Домашнее </a:t>
            </a:r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060848"/>
            <a:ext cx="3814144" cy="272547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</a:t>
            </a:r>
            <a:endParaRPr lang="ru-RU" dirty="0"/>
          </a:p>
          <a:p>
            <a:pPr algn="just"/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Повторить п.86-92, вопросы 1-21; № 947(б), 955, 989(</a:t>
            </a:r>
            <a:r>
              <a:rPr lang="ru-RU" sz="4000" dirty="0" err="1">
                <a:solidFill>
                  <a:srgbClr val="000000"/>
                </a:solidFill>
                <a:latin typeface="Times New Roman"/>
                <a:ea typeface="Times New Roman"/>
              </a:rPr>
              <a:t>а,б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), 957.</a:t>
            </a:r>
            <a:endParaRPr lang="ru-RU" sz="40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9458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2304256"/>
          </a:xfr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dirty="0" smtClean="0"/>
              <a:t>Успехов на контрольной работе!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2000781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113</TotalTime>
  <Words>110</Words>
  <Application>Microsoft Office PowerPoint</Application>
  <PresentationFormat>Экран (4:3)</PresentationFormat>
  <Paragraphs>18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Паркет</vt:lpstr>
      <vt:lpstr>Алгебра - не что иное как записанная в символах геометрия, а геометрия - это просто алгебра, воплощенная в фигурах.  Софий Жермен (1776-1831) </vt:lpstr>
      <vt:lpstr>Тема урока: Применение метода координат к решению задач. </vt:lpstr>
      <vt:lpstr>Слайд 3</vt:lpstr>
      <vt:lpstr>Слайд 4</vt:lpstr>
      <vt:lpstr> </vt:lpstr>
      <vt:lpstr> </vt:lpstr>
      <vt:lpstr> а { х ; у}  k a= {kx ; ky}   </vt:lpstr>
      <vt:lpstr>А( х1 ; у1)    В( х2 ; у2)  АВ { х2- х1 ; у2- у1}</vt:lpstr>
      <vt:lpstr>А( х1 ; у1)    В( х2 ; у2)  С( х ; у)- середина АВ  х= (х1+х2)⁄2 у=(у1+у2)⁄2</vt:lpstr>
      <vt:lpstr> </vt:lpstr>
      <vt:lpstr> </vt:lpstr>
      <vt:lpstr>Алгоритм применения метода координат к решению геометрических задач.</vt:lpstr>
      <vt:lpstr> Домашнее задание</vt:lpstr>
      <vt:lpstr>Успехов на контрольной работе!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Применение метода координат к решению задач.</dc:title>
  <dc:creator>1</dc:creator>
  <cp:lastModifiedBy>Слоновка</cp:lastModifiedBy>
  <cp:revision>13</cp:revision>
  <dcterms:created xsi:type="dcterms:W3CDTF">2016-09-28T20:15:07Z</dcterms:created>
  <dcterms:modified xsi:type="dcterms:W3CDTF">2001-12-31T22:01:46Z</dcterms:modified>
</cp:coreProperties>
</file>